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  <p:sldId id="287" r:id="rId27"/>
    <p:sldId id="288" r:id="rId28"/>
    <p:sldId id="289" r:id="rId29"/>
    <p:sldId id="291" r:id="rId3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51714-CFCE-4EEB-9C97-E8EB77E0F6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900C6-170A-4465-ADE8-0E873628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8" name="Shape 58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3" name="Shape 73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>
            <a:off x="-5937" y="4110402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The Language of POETRY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Whatever mistakes I’ve made, I paid for them and then some. It all comes down to a simple choice. Get busy living or get busy dying.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Who is the speaker? What is occasion?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Speaker and Occasion?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I just called to say I love you. I just called to say how much I care. I just called to say I love you and I mean it from the bottom of my heart. 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>
              <a:spcBef>
                <a:spcPts val="0"/>
              </a:spcBef>
              <a:buNone/>
            </a:pPr>
            <a:r>
              <a:rPr lang="en" sz="3600"/>
              <a:t>Who is the speaker? What is the occasion?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Speaker and occasion?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Would you know my name if I saw you in Heaven?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Would it be the same if I saw you in Heaven? 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Would you hold my hand if I saw you in Heaven? 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Would you help me stand if I saw you in Heaven?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I’ll find my way through night and day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Cause I know I can’t stay here in Heaven.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Speaker and Occasion?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ctrTitle"/>
          </p:nvPr>
        </p:nvSpPr>
        <p:spPr>
          <a:xfrm>
            <a:off x="391150" y="1434015"/>
            <a:ext cx="8351399" cy="984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Stanza, Repetition, Rhyme</a:t>
            </a:r>
            <a:r>
              <a:rPr lang="en" dirty="0" smtClean="0"/>
              <a:t>, Personification, </a:t>
            </a:r>
            <a:r>
              <a:rPr lang="en" dirty="0"/>
              <a:t>Imagery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Repetition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Why do authors use it?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dirty="0"/>
              <a:t>A group of lines forming a unit of poetry--The paragraphs of the poem</a:t>
            </a:r>
          </a:p>
          <a:p>
            <a:pPr rtl="0">
              <a:spcBef>
                <a:spcPts val="0"/>
              </a:spcBef>
              <a:buNone/>
            </a:pPr>
            <a:endParaRPr sz="3000" dirty="0"/>
          </a:p>
          <a:p>
            <a:pPr rtl="0">
              <a:spcBef>
                <a:spcPts val="0"/>
              </a:spcBef>
              <a:buNone/>
            </a:pPr>
            <a:endParaRPr sz="3000" dirty="0"/>
          </a:p>
          <a:p>
            <a:pPr>
              <a:spcBef>
                <a:spcPts val="0"/>
              </a:spcBef>
              <a:buNone/>
            </a:pPr>
            <a:endParaRPr sz="3000" dirty="0"/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Stanza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Same sounding words within or at the end of lines of poetry.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r>
              <a:rPr lang="en" sz="3600"/>
              <a:t>Poets use rhyme to add a musical effect to their poetry. </a:t>
            </a:r>
          </a:p>
          <a:p>
            <a:pPr>
              <a:spcBef>
                <a:spcPts val="0"/>
              </a:spcBef>
              <a:buNone/>
            </a:pPr>
            <a:endParaRPr sz="4800"/>
          </a:p>
        </p:txBody>
      </p:sp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Rhyme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Giving human qualities to non human things.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65708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Personifica</a:t>
            </a:r>
            <a:r>
              <a:rPr lang="en" sz="3600">
                <a:solidFill>
                  <a:srgbClr val="000000"/>
                </a:solidFill>
              </a:rPr>
              <a:t>tion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Makes us connect better with the image and makes it more vivid to the reader.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2285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dirty="0"/>
              <a:t>The stars danced in the sky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 rtl="0">
              <a:spcBef>
                <a:spcPts val="0"/>
              </a:spcBef>
              <a:buNone/>
            </a:pPr>
            <a:r>
              <a:rPr lang="en" sz="3000" dirty="0"/>
              <a:t>What is being personified? The stars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 rtl="0">
              <a:spcBef>
                <a:spcPts val="0"/>
              </a:spcBef>
              <a:buNone/>
            </a:pPr>
            <a:r>
              <a:rPr lang="en" sz="3000" dirty="0"/>
              <a:t>What is the human quality it is being given? It dances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>
              <a:spcBef>
                <a:spcPts val="0"/>
              </a:spcBef>
              <a:buNone/>
            </a:pPr>
            <a:r>
              <a:rPr lang="en" sz="3000" dirty="0"/>
              <a:t>What is the deeper meaning? The stars twinkled </a:t>
            </a:r>
            <a:r>
              <a:rPr lang="en" sz="3000" dirty="0" smtClean="0"/>
              <a:t>and moved gracefully </a:t>
            </a:r>
            <a:r>
              <a:rPr lang="en" sz="3000" dirty="0"/>
              <a:t>in the sky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The house appeared depressed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What is being personified?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What is the human quality it is being given?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What is the deeper meaning? 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A special form of literature that deals with FEELINGS and EMOTIONS by the use of the author’s WORDS and STYLE.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it?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Adding details to a piece of writing that allows the reader to use their five senses in order to paint a vivid picture in their mind.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>
              <a:spcBef>
                <a:spcPts val="0"/>
              </a:spcBef>
              <a:buNone/>
            </a:pPr>
            <a:r>
              <a:rPr lang="en" sz="3600"/>
              <a:t>All you are doing is adding STRONG adjectives and verbs!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Imagery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The author’s attitude toward the subject he is writing about. THE AUTHOR’S FEELINGS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The tone can be either positive or negative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NOTE: Don’t get this confused with MOOD!! YOUR FEELINGS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FIRST--identify the speaker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SECOND--Make an inference BASED ON THE WORDS, what the speaker’s tone of voice is!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THIRD--You GOT IT!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 I figure it out?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Oh, What a sweet child is Hannah Hyde,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Oh, how thoughtful, oh how nice,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To buy a hat with a brim so wide,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It gives shade to the frogs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/>
              <a:t>And the worms and the mice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Speaker?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Tone?</a:t>
            </a:r>
          </a:p>
          <a:p>
            <a:pPr algn="ctr"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Sun Hat--Shel Silverstein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Why is it come mornings, your clothes just don’t fit?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Your pants are too short to bend over or sit,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Your sleeves are too long and your hat is too tight -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Why is it some mornings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/>
              <a:t>Your clothes don’t feel right?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Speaker?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Tone?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Is It--Shel Silverstein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dirty="0"/>
              <a:t>Oh I'm Dirty Dan, the world’s dirtiest man,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smtClean="0"/>
              <a:t>I never </a:t>
            </a:r>
            <a:r>
              <a:rPr lang="en" sz="2600" dirty="0"/>
              <a:t>have taken a shower.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dirty="0"/>
              <a:t>I can't see my shirt - it's so covered with dirt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dirty="0"/>
              <a:t>And my ears have enough to grow flowers.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dirty="0"/>
              <a:t>If you looked down my throat with a flashlight, you'd note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dirty="0"/>
              <a:t>That my insides are coated with rust.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dirty="0"/>
              <a:t>I creak when I walk and I squeak when I talk,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dirty="0"/>
              <a:t>And each time I sneeze I blow dust. 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Dirtiest Man In The World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Language the author uses that sounds like the word it represents.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endParaRPr sz="3000"/>
          </a:p>
        </p:txBody>
      </p:sp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13325"/>
            <a:ext cx="73605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Onomato</a:t>
            </a:r>
            <a:r>
              <a:rPr lang="en" sz="3600">
                <a:solidFill>
                  <a:srgbClr val="000000"/>
                </a:solidFill>
              </a:rPr>
              <a:t>poeia</a:t>
            </a:r>
            <a:r>
              <a:rPr lang="en" sz="3600"/>
              <a:t> 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2"/>
          </p:nvPr>
        </p:nvSpPr>
        <p:spPr>
          <a:xfrm>
            <a:off x="5021125" y="1074900"/>
            <a:ext cx="3550799" cy="375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Describing sounds with words can be difficult so they choose words that SOUND like what they represent.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The repetition of consonant sounds at the beginning of words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13325"/>
            <a:ext cx="72837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Allitera</a:t>
            </a:r>
            <a:r>
              <a:rPr lang="en" sz="3600">
                <a:solidFill>
                  <a:srgbClr val="434343"/>
                </a:solidFill>
              </a:rPr>
              <a:t>tion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Used to emphasize a group of words</a:t>
            </a:r>
            <a:r>
              <a:rPr lang="en"/>
              <a:t>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Seven silver swans swam silently seaward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>
              <a:spcBef>
                <a:spcPts val="0"/>
              </a:spcBef>
              <a:buNone/>
            </a:pPr>
            <a:r>
              <a:rPr lang="en" sz="3600"/>
              <a:t>Paul Paterson picked pickles to pay for his plane ticket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FF0000"/>
                </a:solidFill>
              </a:rPr>
              <a:t>S</a:t>
            </a:r>
            <a:r>
              <a:rPr lang="en" sz="3000" dirty="0"/>
              <a:t>peaker -Who is speaking?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FF0000"/>
                </a:solidFill>
              </a:rPr>
              <a:t>O</a:t>
            </a:r>
            <a:r>
              <a:rPr lang="en" sz="3000" dirty="0"/>
              <a:t>ccasion- What is the event that is taking place?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FF0000"/>
                </a:solidFill>
              </a:rPr>
              <a:t>A</a:t>
            </a:r>
            <a:r>
              <a:rPr lang="en" sz="3000" dirty="0"/>
              <a:t>udience- Who is the author writing this for?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FF0000"/>
                </a:solidFill>
              </a:rPr>
              <a:t>P</a:t>
            </a:r>
            <a:r>
              <a:rPr lang="en" sz="3000" dirty="0"/>
              <a:t>urpose - Why did the author write this? 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FF0000"/>
                </a:solidFill>
              </a:rPr>
              <a:t>S</a:t>
            </a:r>
            <a:r>
              <a:rPr lang="en" sz="3000" dirty="0"/>
              <a:t>ubject - What is the author writing about?</a:t>
            </a:r>
          </a:p>
          <a:p>
            <a:r>
              <a:rPr lang="en" sz="3000" b="1" dirty="0">
                <a:solidFill>
                  <a:srgbClr val="FF0000"/>
                </a:solidFill>
              </a:rPr>
              <a:t>Tone</a:t>
            </a:r>
            <a:r>
              <a:rPr lang="en" sz="3000" dirty="0"/>
              <a:t> - What is the author’s attitude on his subject</a:t>
            </a:r>
            <a:r>
              <a:rPr lang="en" sz="3000" dirty="0" smtClean="0"/>
              <a:t>?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endParaRPr lang="en-US" sz="3000" b="1" smtClean="0"/>
          </a:p>
          <a:p>
            <a:r>
              <a:rPr lang="en-US" sz="2800" b="1" smtClean="0"/>
              <a:t>https</a:t>
            </a:r>
            <a:r>
              <a:rPr lang="en-US" sz="2800" b="1" dirty="0" smtClean="0"/>
              <a:t>://</a:t>
            </a:r>
            <a:r>
              <a:rPr lang="en-US" sz="2800" b="1" dirty="0" smtClean="0"/>
              <a:t>www.youtube.com/user/ButtonPoetry/videos</a:t>
            </a:r>
            <a:endParaRPr lang="en" sz="2800" b="1" dirty="0" smtClean="0"/>
          </a:p>
          <a:p>
            <a:pPr>
              <a:spcBef>
                <a:spcPts val="0"/>
              </a:spcBef>
              <a:buNone/>
            </a:pPr>
            <a:endParaRPr lang="en" sz="3000" dirty="0"/>
          </a:p>
        </p:txBody>
      </p:sp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SOAPSTone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The author uses his words in different, unique ways to convey his feelings.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What is meant by  WORDS?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670125" y="13325"/>
            <a:ext cx="3901800" cy="481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>
                <a:solidFill>
                  <a:srgbClr val="FF0000"/>
                </a:solidFill>
              </a:rPr>
              <a:t>Connotation</a:t>
            </a:r>
            <a:r>
              <a:rPr lang="en" sz="2400"/>
              <a:t>: The feelings and emotions associated with a word. Can be either positive or negative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 b="1">
                <a:solidFill>
                  <a:srgbClr val="FF0000"/>
                </a:solidFill>
              </a:rPr>
              <a:t>Denotation</a:t>
            </a:r>
            <a:r>
              <a:rPr lang="en" sz="2400"/>
              <a:t>: The dictionary definition of a word.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90075" y="1001100"/>
            <a:ext cx="3550799" cy="381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Simile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Metaphor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Personification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Imagery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Tone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Symbol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6800" y="13325"/>
            <a:ext cx="43118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Figurative Language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5021125" y="0"/>
            <a:ext cx="3550799" cy="481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Sound Devices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sz="3000"/>
              <a:t>Assonance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Alliteration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Repetition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Rhyme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Onomatopoeia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endParaRPr sz="36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Concentrate on WHAT YOU DO KNOW and NOT on what you don’t know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Poems ALWAYS have 2 meanings: The denotation (the word meaning) and the connotation (the deeper meaning)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Never stop at the end line...read until you get to the punctuation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Identify the speaker: The speaker is NOT ALWAYS the author. We have to infer who the speaker is.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Read the poem AT LEAST FOUR TIMES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read a POEM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b="1">
                <a:solidFill>
                  <a:srgbClr val="FF0000"/>
                </a:solidFill>
              </a:rPr>
              <a:t>First time</a:t>
            </a:r>
            <a:r>
              <a:rPr lang="en" sz="3000"/>
              <a:t>: Write down what you DO know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b="1">
                <a:solidFill>
                  <a:srgbClr val="FF0000"/>
                </a:solidFill>
              </a:rPr>
              <a:t>Second time</a:t>
            </a:r>
            <a:r>
              <a:rPr lang="en" sz="3000"/>
              <a:t>: Identify the speaker and occasion. What TYPE of person...not a SPECIFIC person.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b="1">
                <a:solidFill>
                  <a:srgbClr val="FF0000"/>
                </a:solidFill>
              </a:rPr>
              <a:t>Third time</a:t>
            </a:r>
            <a:r>
              <a:rPr lang="en" sz="3000"/>
              <a:t>: Analyze the figurative language and sound devices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 b="1">
                <a:solidFill>
                  <a:srgbClr val="FF0000"/>
                </a:solidFill>
              </a:rPr>
              <a:t>Fourth time</a:t>
            </a:r>
            <a:r>
              <a:rPr lang="en" sz="3000"/>
              <a:t>: Discover the deeper meaning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--Now you are ready to figure out the </a:t>
            </a:r>
            <a:r>
              <a:rPr lang="en" sz="3000" b="1">
                <a:solidFill>
                  <a:srgbClr val="FF0000"/>
                </a:solidFill>
              </a:rPr>
              <a:t>THEME</a:t>
            </a:r>
            <a:r>
              <a:rPr lang="en" sz="3000"/>
              <a:t>!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 it 4 times? Really?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b="1"/>
              <a:t>The Speaker</a:t>
            </a:r>
            <a:r>
              <a:rPr lang="en" sz="3000"/>
              <a:t> is the person who is talking. You can not specifically identify it like in a short story or novel. You may not be able to NAME them.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 b="1"/>
              <a:t>The Occasion</a:t>
            </a:r>
            <a:r>
              <a:rPr lang="en" sz="3000"/>
              <a:t> is the event that is taking place. 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Ex: birth, death, wedding...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Speaker and Occasion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People say I’m the life of the party because I tell a joke or two. Although I might be laughing loud and hearty, deep inside I’m blue.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Who is the speaker? What is the occasion?</a:t>
            </a:r>
          </a:p>
          <a:p>
            <a:pPr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Speaker and Occasion?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Imagine there’s no countries. It isn’t hard to do. Nothing to kill or die for. And no religion too. Imagine all the people, living life in peace.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Who is the speaker? What is the occasion?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Speaker and Occasion?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1118</Words>
  <Application>Microsoft Office PowerPoint</Application>
  <PresentationFormat>On-screen Show (16:9)</PresentationFormat>
  <Paragraphs>153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inspiration-board</vt:lpstr>
      <vt:lpstr>The Language of POETRY</vt:lpstr>
      <vt:lpstr>What is it? </vt:lpstr>
      <vt:lpstr>What is meant by  WORDS?</vt:lpstr>
      <vt:lpstr>Figurative Language</vt:lpstr>
      <vt:lpstr>How to read a POEM</vt:lpstr>
      <vt:lpstr>Read it 4 times? Really?</vt:lpstr>
      <vt:lpstr>Speaker and Occasion</vt:lpstr>
      <vt:lpstr>Speaker and Occasion?</vt:lpstr>
      <vt:lpstr>Speaker and Occasion?</vt:lpstr>
      <vt:lpstr>Speaker and Occasion?</vt:lpstr>
      <vt:lpstr>Speaker and occasion?</vt:lpstr>
      <vt:lpstr>Speaker and Occasion?</vt:lpstr>
      <vt:lpstr>Stanza, Repetition, Rhyme, Personification, Imagery</vt:lpstr>
      <vt:lpstr>Repetition</vt:lpstr>
      <vt:lpstr>Stanza</vt:lpstr>
      <vt:lpstr>Rhyme</vt:lpstr>
      <vt:lpstr>Personification</vt:lpstr>
      <vt:lpstr>Examples</vt:lpstr>
      <vt:lpstr>Examples</vt:lpstr>
      <vt:lpstr>Imagery</vt:lpstr>
      <vt:lpstr>Tone</vt:lpstr>
      <vt:lpstr>How do I figure it out?</vt:lpstr>
      <vt:lpstr>Sun Hat--Shel Silverstein</vt:lpstr>
      <vt:lpstr>Why Is It--Shel Silverstein</vt:lpstr>
      <vt:lpstr>The Dirtiest Man In The World</vt:lpstr>
      <vt:lpstr>Onomatopoeia </vt:lpstr>
      <vt:lpstr>Alliteration</vt:lpstr>
      <vt:lpstr>Examples</vt:lpstr>
      <vt:lpstr>SOAPSTone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POETRY</dc:title>
  <dc:creator>Helen M. Bowers</dc:creator>
  <cp:lastModifiedBy>hbowers</cp:lastModifiedBy>
  <cp:revision>39</cp:revision>
  <dcterms:modified xsi:type="dcterms:W3CDTF">2016-05-09T15:29:18Z</dcterms:modified>
</cp:coreProperties>
</file>